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p3" ContentType="audi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22"/>
  </p:notesMasterIdLst>
  <p:sldIdLst>
    <p:sldId id="264" r:id="rId2"/>
    <p:sldId id="271" r:id="rId3"/>
    <p:sldId id="272" r:id="rId4"/>
    <p:sldId id="267" r:id="rId5"/>
    <p:sldId id="275" r:id="rId6"/>
    <p:sldId id="266" r:id="rId7"/>
    <p:sldId id="276" r:id="rId8"/>
    <p:sldId id="278" r:id="rId9"/>
    <p:sldId id="277" r:id="rId10"/>
    <p:sldId id="273" r:id="rId11"/>
    <p:sldId id="286" r:id="rId12"/>
    <p:sldId id="259" r:id="rId13"/>
    <p:sldId id="258" r:id="rId14"/>
    <p:sldId id="257" r:id="rId15"/>
    <p:sldId id="279" r:id="rId16"/>
    <p:sldId id="280" r:id="rId17"/>
    <p:sldId id="260" r:id="rId18"/>
    <p:sldId id="262" r:id="rId19"/>
    <p:sldId id="282" r:id="rId20"/>
    <p:sldId id="28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59441" autoAdjust="0"/>
  </p:normalViewPr>
  <p:slideViewPr>
    <p:cSldViewPr snapToGrid="0" snapToObjects="1">
      <p:cViewPr varScale="1">
        <p:scale>
          <a:sx n="58" d="100"/>
          <a:sy n="58" d="100"/>
        </p:scale>
        <p:origin x="-25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E52D5-F6FC-3244-9ADA-13921DA78147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33418-5193-C44E-95FB-69AC6263C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98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7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76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13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94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6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r>
              <a:rPr lang="en-US" dirty="0" smtClean="0"/>
              <a:t>Immigrants think natives are losing skills.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73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r>
              <a:rPr lang="en-US" dirty="0" smtClean="0"/>
              <a:t>Please</a:t>
            </a:r>
            <a:r>
              <a:rPr lang="en-US" baseline="0" dirty="0" smtClean="0"/>
              <a:t> elaborate this quote. Proof???</a:t>
            </a:r>
          </a:p>
          <a:p>
            <a:endParaRPr lang="en-US" baseline="0" dirty="0" smtClean="0"/>
          </a:p>
          <a:p>
            <a:r>
              <a:rPr lang="en-US" baseline="0" smtClean="0"/>
              <a:t>Music by 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52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7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18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0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0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 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13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2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99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72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77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14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7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8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Authority/Credibility:</a:t>
            </a:r>
          </a:p>
          <a:p>
            <a:r>
              <a:rPr lang="en-US" dirty="0" smtClean="0"/>
              <a:t>Current/Continuity:</a:t>
            </a:r>
          </a:p>
          <a:p>
            <a:r>
              <a:rPr lang="en-US" dirty="0" smtClean="0"/>
              <a:t>Content/Bias:</a:t>
            </a:r>
          </a:p>
          <a:p>
            <a:r>
              <a:rPr lang="en-US" dirty="0" smtClean="0"/>
              <a:t>Citations/Links:</a:t>
            </a:r>
          </a:p>
          <a:p>
            <a:r>
              <a:rPr lang="en-US" dirty="0" smtClean="0"/>
              <a:t>Navigation/Copyright:</a:t>
            </a:r>
          </a:p>
          <a:p>
            <a:endParaRPr lang="en-US" dirty="0" smtClean="0"/>
          </a:p>
          <a:p>
            <a:r>
              <a:rPr lang="en-US" dirty="0" smtClean="0"/>
              <a:t>Luminosity reference is</a:t>
            </a:r>
            <a:r>
              <a:rPr lang="en-US" baseline="0" dirty="0" smtClean="0"/>
              <a:t> not cited.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does</a:t>
            </a:r>
            <a:r>
              <a:rPr lang="en-US" baseline="0" dirty="0" smtClean="0"/>
              <a:t> it prove?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33418-5193-C44E-95FB-69AC6263C5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2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DB07380-B228-0147-AFC7-CC906DCCA506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4D08641F-514C-054D-891E-E97BD634889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igo.com/list/fullsaila4/David---Education" TargetMode="External"/><Relationship Id="rId4" Type="http://schemas.openxmlformats.org/officeDocument/2006/relationships/hyperlink" Target="https://www.diigo.com/list/fullsaila4/Jamel--Education-1" TargetMode="External"/><Relationship Id="rId5" Type="http://schemas.openxmlformats.org/officeDocument/2006/relationships/hyperlink" Target="https://www.diigo.com/list/fullsaila4/A4" TargetMode="External"/><Relationship Id="rId6" Type="http://schemas.openxmlformats.org/officeDocument/2006/relationships/hyperlink" Target="https://www.diigo.com/list/fullsaila4/Khris" TargetMode="External"/><Relationship Id="rId7" Type="http://schemas.openxmlformats.org/officeDocument/2006/relationships/hyperlink" Target="https://www.diigo.com/list/fullsaila4/list-2014071500184477" TargetMode="External"/><Relationship Id="rId8" Type="http://schemas.openxmlformats.org/officeDocument/2006/relationships/hyperlink" Target="https://www.diigo.com/list/fullsaila4/Rober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en.wikipedia.org/wiki/Illuminationism%23mediaviewer/File:David_-_The_Death_of_Socrates_detail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2921" y="1100686"/>
            <a:ext cx="6498158" cy="1724867"/>
          </a:xfrm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en-US" sz="4400" b="1" dirty="0" smtClean="0">
                <a:solidFill>
                  <a:schemeClr val="tx1"/>
                </a:solidFill>
                <a:effectLst>
                  <a:glow rad="228600">
                    <a:srgbClr val="CCFFCC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Baskerville Old Face"/>
                <a:cs typeface="Baskerville Old Face"/>
              </a:rPr>
              <a:t>The Benefits of Social Networking on Literacy</a:t>
            </a:r>
            <a:endParaRPr lang="en-US" sz="4400" b="1" dirty="0">
              <a:solidFill>
                <a:schemeClr val="tx1"/>
              </a:solidFill>
              <a:effectLst>
                <a:glow rad="228600">
                  <a:srgbClr val="CCFFCC">
                    <a:alpha val="40000"/>
                  </a:srgbClr>
                </a:glow>
                <a:reflection blurRad="6350" stA="55000" endA="300" endPos="45500" dir="5400000" sy="-100000" algn="bl" rotWithShape="0"/>
              </a:effectLst>
              <a:latin typeface="Baskerville Old Face"/>
              <a:cs typeface="Baskerville Old Fac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By: </a:t>
            </a:r>
            <a:r>
              <a:rPr lang="en-US" dirty="0" err="1">
                <a:solidFill>
                  <a:srgbClr val="000000"/>
                </a:solidFill>
              </a:rPr>
              <a:t>Klaudio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Xhindoli</a:t>
            </a:r>
            <a:r>
              <a:rPr lang="en-US" dirty="0" smtClean="0">
                <a:solidFill>
                  <a:srgbClr val="000000"/>
                </a:solidFill>
              </a:rPr>
              <a:t>, Kristopher Boyle, </a:t>
            </a:r>
            <a:r>
              <a:rPr lang="en-US" dirty="0" err="1" smtClean="0">
                <a:solidFill>
                  <a:srgbClr val="000000"/>
                </a:solidFill>
              </a:rPr>
              <a:t>Jamel</a:t>
            </a:r>
            <a:r>
              <a:rPr lang="en-US" dirty="0" smtClean="0">
                <a:solidFill>
                  <a:srgbClr val="000000"/>
                </a:solidFill>
              </a:rPr>
              <a:t> Thompson, Jose Rivera, David </a:t>
            </a:r>
            <a:r>
              <a:rPr lang="en-US" dirty="0" err="1" smtClean="0">
                <a:solidFill>
                  <a:srgbClr val="000000"/>
                </a:solidFill>
              </a:rPr>
              <a:t>Werling</a:t>
            </a:r>
            <a:r>
              <a:rPr lang="en-US" dirty="0" smtClean="0">
                <a:solidFill>
                  <a:srgbClr val="000000"/>
                </a:solidFill>
              </a:rPr>
              <a:t>, and Melvin Cairns 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The XX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 flipV="1">
            <a:off x="2848754" y="6439419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542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11094">
            <a:off x="5119717" y="2035763"/>
            <a:ext cx="2618681" cy="2618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18846"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78003">
            <a:off x="881178" y="3720025"/>
            <a:ext cx="4912735" cy="9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0411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Baskerville Old Face"/>
                <a:cs typeface="Baskerville Old Face"/>
              </a:rPr>
              <a:t>University of Iowa</a:t>
            </a:r>
            <a:endParaRPr lang="en-US" b="1" dirty="0">
              <a:solidFill>
                <a:srgbClr val="000000"/>
              </a:solidFill>
              <a:latin typeface="Baskerville Old Face"/>
              <a:cs typeface="Baskerville Old Fac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0" y="1696579"/>
            <a:ext cx="6881892" cy="51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9458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549275" y="2125124"/>
            <a:ext cx="8042276" cy="434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“</a:t>
            </a:r>
            <a:r>
              <a:rPr lang="en-US" sz="320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Twitteracies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– are new social and academic skills being developed through the use of social media like Twitter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.” – </a:t>
            </a:r>
            <a:r>
              <a:rPr lang="en-US" sz="32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Ray Junco</a:t>
            </a:r>
            <a:endParaRPr lang="en-US" sz="32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265475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“One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, I've conducted research to show that that isn't the case. That students actually - they get a lot from putting their words in 140 characters. I think it forces them to be concise and to be very thoughtful about what they write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.”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lang="en-US" sz="32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Ray Junco</a:t>
            </a:r>
            <a:endParaRPr lang="en-US" sz="3200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041172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8870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Information 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literacy skills – 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ability to locate, evaluate and effectively use information.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4072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Information Literacy Skills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748020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9275" y="2467869"/>
            <a:ext cx="8042276" cy="13369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8772" y="756834"/>
            <a:ext cx="654288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“There's </a:t>
            </a:r>
            <a:r>
              <a:rPr lang="en-US" sz="2400" i="1" dirty="0"/>
              <a:t>research to show that quote-unquote text speak, is actually related to stronger reading and writing skills</a:t>
            </a:r>
            <a:r>
              <a:rPr lang="en-US" sz="2400" i="1" dirty="0" smtClean="0"/>
              <a:t>.”</a:t>
            </a:r>
            <a:r>
              <a:rPr lang="en-US" sz="2400" dirty="0" smtClean="0"/>
              <a:t>-</a:t>
            </a:r>
            <a:r>
              <a:rPr lang="en-US" sz="2400" b="1" dirty="0">
                <a:solidFill>
                  <a:srgbClr val="000000"/>
                </a:solidFill>
              </a:rPr>
              <a:t>Rey Junco </a:t>
            </a:r>
            <a:endParaRPr lang="en-US" sz="2400" b="1" i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904316"/>
            <a:ext cx="8128000" cy="49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5620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583" y="2451623"/>
            <a:ext cx="858272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“Social </a:t>
            </a:r>
            <a:r>
              <a:rPr lang="en-US" sz="4400" dirty="0"/>
              <a:t>media allows users to read, write, and share information quickly</a:t>
            </a:r>
            <a:r>
              <a:rPr lang="en-US" sz="4400" dirty="0" smtClean="0"/>
              <a:t>.”-</a:t>
            </a:r>
            <a:r>
              <a:rPr lang="en-US" sz="4400" b="1" dirty="0" smtClean="0"/>
              <a:t>Rey Junco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05506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013" y="4514633"/>
            <a:ext cx="2334743" cy="234336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Social networking serves several supportive functions for improving literacy in school education.</a:t>
            </a:r>
          </a:p>
          <a:p>
            <a:pPr>
              <a:buClr>
                <a:schemeClr val="tx1"/>
              </a:buClr>
            </a:pPr>
            <a:r>
              <a:rPr lang="en-US" sz="2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Provides 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students with new ways of fast and easy communication with their school faculty.</a:t>
            </a:r>
          </a:p>
          <a:p>
            <a:endParaRPr lang="en-US" sz="28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Social Networking In School Education</a:t>
            </a:r>
            <a:endParaRPr lang="en-US" sz="4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160" y="4888398"/>
            <a:ext cx="2245107" cy="20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6112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19" y="4939562"/>
            <a:ext cx="1911378" cy="19184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Provides students with a way of accessing their course content and other school information online.</a:t>
            </a:r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Provides students with a way to find more information from different sources found on the Internet, beyond what information is taught in their classroom.</a:t>
            </a:r>
          </a:p>
          <a:p>
            <a:endParaRPr lang="en-US" sz="3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Social Networking In School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Education cont.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147" y="5285005"/>
            <a:ext cx="1754477" cy="16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06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rgbClr val="000000"/>
                </a:solidFill>
                <a:latin typeface="Baskerville Old Face"/>
                <a:cs typeface="Baskerville Old Face"/>
              </a:rPr>
              <a:t>The End</a:t>
            </a:r>
            <a:endParaRPr lang="en-US" sz="6000" dirty="0">
              <a:solidFill>
                <a:srgbClr val="000000"/>
              </a:solidFill>
              <a:latin typeface="Baskerville Old Face"/>
              <a:cs typeface="Baskerville Old Face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86969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https://www.diigo.com/list/fullsaila4/David---</a:t>
            </a:r>
            <a:r>
              <a:rPr lang="en-US" dirty="0" smtClean="0">
                <a:hlinkClick r:id="rId3"/>
              </a:rPr>
              <a:t>Education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https://www.diigo.com/list/fullsaila4/Jamel--Education-</a:t>
            </a:r>
            <a:r>
              <a:rPr lang="en-US" dirty="0" smtClean="0">
                <a:hlinkClick r:id="rId4"/>
              </a:rPr>
              <a:t>1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https://www.diigo.com/list/fullsaila4/</a:t>
            </a:r>
            <a:r>
              <a:rPr lang="en-US" dirty="0" smtClean="0">
                <a:hlinkClick r:id="rId5"/>
              </a:rPr>
              <a:t>A4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https://www.diigo.com/list/fullsaila4/</a:t>
            </a:r>
            <a:r>
              <a:rPr lang="en-US" dirty="0" smtClean="0">
                <a:hlinkClick r:id="rId6"/>
              </a:rPr>
              <a:t>Khris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https://www.diigo.com/list/fullsaila4/list-</a:t>
            </a:r>
            <a:r>
              <a:rPr lang="en-US" dirty="0" smtClean="0">
                <a:hlinkClick r:id="rId7"/>
              </a:rPr>
              <a:t>2014071500184477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https://www.diigo.com/list/fullsaila4/</a:t>
            </a:r>
            <a:r>
              <a:rPr lang="en-US" dirty="0" smtClean="0">
                <a:hlinkClick r:id="rId8"/>
              </a:rPr>
              <a:t>Robert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132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2" y="320692"/>
            <a:ext cx="8180619" cy="63112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askerville Old Face"/>
                <a:cs typeface="Baskerville Old Face"/>
              </a:rPr>
              <a:t>Ponder This…</a:t>
            </a:r>
            <a:endParaRPr lang="en-US" b="1" i="1" dirty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askerville Old Face"/>
              <a:cs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412799986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918350" cy="152400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http://</a:t>
            </a:r>
            <a:r>
              <a:rPr lang="en-US" sz="1800" dirty="0" err="1">
                <a:solidFill>
                  <a:srgbClr val="000000"/>
                </a:solidFill>
              </a:rPr>
              <a:t>phandroid.com</a:t>
            </a:r>
            <a:r>
              <a:rPr lang="en-US" sz="1800" dirty="0">
                <a:solidFill>
                  <a:srgbClr val="000000"/>
                </a:solidFill>
              </a:rPr>
              <a:t>/2014/03/14/top-twitter-apps-android-</a:t>
            </a:r>
            <a:r>
              <a:rPr lang="en-US" sz="1800" dirty="0" smtClean="0">
                <a:solidFill>
                  <a:srgbClr val="000000"/>
                </a:solidFill>
              </a:rPr>
              <a:t>2014/</a:t>
            </a:r>
            <a:r>
              <a:rPr lang="en-US" sz="1800" dirty="0" smtClean="0">
                <a:solidFill>
                  <a:srgbClr val="000000"/>
                </a:solidFill>
                <a:hlinkClick r:id="rId3"/>
              </a:rPr>
              <a:t>http</a:t>
            </a:r>
            <a:r>
              <a:rPr lang="en-US" sz="1800" dirty="0">
                <a:solidFill>
                  <a:srgbClr val="000000"/>
                </a:solidFill>
                <a:hlinkClick r:id="rId3"/>
              </a:rPr>
              <a:t>://en.wikipedia.org/wiki/Illuminationism#mediaviewer/File:David_-_The_Death_of_Socrates_detail.jpg</a:t>
            </a:r>
            <a:r>
              <a:rPr lang="en-US" sz="1800" dirty="0">
                <a:solidFill>
                  <a:srgbClr val="000000"/>
                </a:solidFill>
              </a:rPr>
              <a:t/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Image ID	</a:t>
            </a:r>
            <a:r>
              <a:rPr lang="en-US" sz="2000" dirty="0" smtClean="0">
                <a:solidFill>
                  <a:srgbClr val="000000"/>
                </a:solidFill>
              </a:rPr>
              <a:t>310741000946</a:t>
            </a: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http://www.business2community.com/blogging/part-2-how-to-start-a-blog-and-not-be-overwhelmed-0348941#!</a:t>
            </a:r>
            <a:r>
              <a:rPr lang="en-US" sz="2000" dirty="0" err="1" smtClean="0">
                <a:solidFill>
                  <a:srgbClr val="000000"/>
                </a:solidFill>
              </a:rPr>
              <a:t>bfLuvP</a:t>
            </a:r>
            <a:r>
              <a:rPr lang="en-US" sz="1600" dirty="0">
                <a:solidFill>
                  <a:srgbClr val="000000"/>
                </a:solidFill>
              </a:rPr>
              <a:t>	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http</a:t>
            </a:r>
            <a:r>
              <a:rPr lang="en-US" sz="2000" dirty="0">
                <a:solidFill>
                  <a:srgbClr val="000000"/>
                </a:solidFill>
              </a:rPr>
              <a:t>://</a:t>
            </a:r>
            <a:r>
              <a:rPr lang="en-US" sz="2000" dirty="0" err="1">
                <a:solidFill>
                  <a:srgbClr val="000000"/>
                </a:solidFill>
              </a:rPr>
              <a:t>commons.wikimedia.org</a:t>
            </a:r>
            <a:r>
              <a:rPr lang="en-US" sz="2000" dirty="0">
                <a:solidFill>
                  <a:srgbClr val="000000"/>
                </a:solidFill>
              </a:rPr>
              <a:t>/wiki/File:Logo_twitter_wordmark_1000.png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http://</a:t>
            </a:r>
            <a:r>
              <a:rPr lang="en-US" sz="2000" dirty="0" err="1">
                <a:solidFill>
                  <a:srgbClr val="000000"/>
                </a:solidFill>
              </a:rPr>
              <a:t>rationalwiki.org</a:t>
            </a:r>
            <a:r>
              <a:rPr lang="en-US" sz="2000" dirty="0">
                <a:solidFill>
                  <a:srgbClr val="000000"/>
                </a:solidFill>
              </a:rPr>
              <a:t>/wiki/</a:t>
            </a:r>
            <a:r>
              <a:rPr lang="en-US" sz="2000" dirty="0" err="1" smtClean="0">
                <a:solidFill>
                  <a:srgbClr val="000000"/>
                </a:solidFill>
              </a:rPr>
              <a:t>Reddit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>
                <a:solidFill>
                  <a:srgbClr val="000000"/>
                </a:solidFill>
              </a:rPr>
              <a:t>http://</a:t>
            </a:r>
            <a:r>
              <a:rPr lang="en-US" sz="1800" dirty="0" err="1">
                <a:solidFill>
                  <a:srgbClr val="000000"/>
                </a:solidFill>
              </a:rPr>
              <a:t>commons.wikimedia.org</a:t>
            </a:r>
            <a:r>
              <a:rPr lang="en-US" sz="1800" dirty="0">
                <a:solidFill>
                  <a:srgbClr val="000000"/>
                </a:solidFill>
              </a:rPr>
              <a:t>/wiki/</a:t>
            </a:r>
            <a:r>
              <a:rPr lang="en-US" sz="1800" dirty="0" err="1">
                <a:solidFill>
                  <a:srgbClr val="000000"/>
                </a:solidFill>
              </a:rPr>
              <a:t>File:Facebook_logo</a:t>
            </a:r>
            <a:r>
              <a:rPr lang="en-US" sz="1800" dirty="0">
                <a:solidFill>
                  <a:srgbClr val="000000"/>
                </a:solidFill>
              </a:rPr>
              <a:t>_(square).</a:t>
            </a:r>
            <a:r>
              <a:rPr lang="en-US" sz="1800" dirty="0" err="1" smtClean="0">
                <a:solidFill>
                  <a:srgbClr val="000000"/>
                </a:solidFill>
              </a:rPr>
              <a:t>png</a:t>
            </a:r>
            <a:r>
              <a:rPr lang="en-US" sz="1800" dirty="0">
                <a:solidFill>
                  <a:srgbClr val="000000"/>
                </a:solidFill>
              </a:rPr>
              <a:t/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http://</a:t>
            </a:r>
            <a:r>
              <a:rPr lang="en-US" sz="1800" dirty="0" err="1">
                <a:solidFill>
                  <a:srgbClr val="000000"/>
                </a:solidFill>
              </a:rPr>
              <a:t>en.wikipedia.org</a:t>
            </a:r>
            <a:r>
              <a:rPr lang="en-US" sz="1800" dirty="0">
                <a:solidFill>
                  <a:srgbClr val="000000"/>
                </a:solidFill>
              </a:rPr>
              <a:t>/wiki/</a:t>
            </a:r>
            <a:r>
              <a:rPr lang="en-US" sz="1800" dirty="0" err="1">
                <a:solidFill>
                  <a:srgbClr val="000000"/>
                </a:solidFill>
              </a:rPr>
              <a:t>University_of_Iowa#</a:t>
            </a:r>
            <a:r>
              <a:rPr lang="en-US" sz="1800" dirty="0" err="1" smtClean="0">
                <a:solidFill>
                  <a:srgbClr val="000000"/>
                </a:solidFill>
              </a:rPr>
              <a:t>mediaviewer</a:t>
            </a:r>
            <a:r>
              <a:rPr lang="en-US" sz="1800" dirty="0" smtClean="0">
                <a:solidFill>
                  <a:srgbClr val="000000"/>
                </a:solidFill>
              </a:rPr>
              <a:t>/File:Cleary_Walkway_with_the_Old_Capitol_in_the_background</a:t>
            </a:r>
            <a:r>
              <a:rPr lang="en-US" sz="1800" dirty="0">
                <a:solidFill>
                  <a:srgbClr val="000000"/>
                </a:solidFill>
              </a:rPr>
              <a:t>,_University_of_Iowa.JPG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http://</a:t>
            </a:r>
            <a:r>
              <a:rPr lang="en-US" sz="1800" dirty="0" err="1">
                <a:solidFill>
                  <a:srgbClr val="000000"/>
                </a:solidFill>
              </a:rPr>
              <a:t>en.wikipedia.org</a:t>
            </a:r>
            <a:r>
              <a:rPr lang="en-US" sz="1800" dirty="0">
                <a:solidFill>
                  <a:srgbClr val="000000"/>
                </a:solidFill>
              </a:rPr>
              <a:t>/wiki/</a:t>
            </a:r>
            <a:r>
              <a:rPr lang="en-US" sz="1800" dirty="0" err="1">
                <a:solidFill>
                  <a:srgbClr val="000000"/>
                </a:solidFill>
              </a:rPr>
              <a:t>Wikipedia:Wikipedia_Signpost</a:t>
            </a:r>
            <a:r>
              <a:rPr lang="en-US" sz="1800" dirty="0">
                <a:solidFill>
                  <a:srgbClr val="000000"/>
                </a:solidFill>
              </a:rPr>
              <a:t>/2011-10-10/</a:t>
            </a:r>
            <a:r>
              <a:rPr lang="en-US" sz="1800" dirty="0" err="1">
                <a:solidFill>
                  <a:srgbClr val="000000"/>
                </a:solidFill>
              </a:rPr>
              <a:t>Opinion_essay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</a:rPr>
              <a:t>Citations</a:t>
            </a:r>
            <a:endParaRPr lang="en-US" sz="6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flipH="1" flipV="1">
            <a:off x="9722648" y="2377249"/>
            <a:ext cx="23496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File:Facebook_logo</a:t>
            </a:r>
            <a:r>
              <a:rPr lang="en-US" dirty="0"/>
              <a:t>_(square).</a:t>
            </a:r>
            <a:r>
              <a:rPr lang="en-US" dirty="0" err="1"/>
              <a:t>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145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06" y="3357135"/>
            <a:ext cx="1361307" cy="853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655042"/>
          </a:xfrm>
        </p:spPr>
        <p:txBody>
          <a:bodyPr/>
          <a:lstStyle/>
          <a:p>
            <a:r>
              <a:rPr lang="en-US" sz="8800" b="1" dirty="0" smtClean="0">
                <a:solidFill>
                  <a:srgbClr val="000000"/>
                </a:solidFill>
              </a:rPr>
              <a:t>Fantastic!!!</a:t>
            </a:r>
            <a:endParaRPr lang="en-US" sz="8800" b="1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637" y="3001678"/>
            <a:ext cx="1912669" cy="1703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312" y="3462390"/>
            <a:ext cx="748398" cy="748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90" y="3001678"/>
            <a:ext cx="2451062" cy="1525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73" y="3462390"/>
            <a:ext cx="2316729" cy="7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07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88" y="1"/>
            <a:ext cx="7607609" cy="68830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4189" y="2796434"/>
            <a:ext cx="7607608" cy="2677656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sz="28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“Just as Socrates was concerned that the invention of writing would make people forgetful, people today are worried about the degree to which we are permanently shaped by digital technologies</a:t>
            </a:r>
            <a:r>
              <a:rPr lang="en-US" sz="28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.”</a:t>
            </a:r>
            <a:r>
              <a:rPr lang="de-D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DE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                                                                           </a:t>
            </a:r>
            <a:r>
              <a:rPr lang="de-D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-</a:t>
            </a:r>
            <a:r>
              <a:rPr lang="de-DE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Paulien</a:t>
            </a:r>
            <a:r>
              <a:rPr lang="de-DE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DE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Dresscher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88961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askerville Old Face"/>
                <a:cs typeface="Baskerville Old Face"/>
              </a:rPr>
              <a:t>A New Blog Every Half-Second</a:t>
            </a:r>
            <a:endParaRPr lang="en-US" b="1" dirty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askerville Old Face"/>
              <a:cs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331172459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82" y="-1"/>
            <a:ext cx="7103690" cy="9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34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Baskerville Old Face"/>
                <a:cs typeface="Baskerville Old Face"/>
              </a:rPr>
              <a:t>The Ultimate Proofreading</a:t>
            </a:r>
            <a:endParaRPr lang="en-US" b="1" dirty="0">
              <a:solidFill>
                <a:schemeClr val="tx1"/>
              </a:solidFill>
              <a:latin typeface="Baskerville Old Face"/>
              <a:cs typeface="Baskerville Old Fac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42" y="1909379"/>
            <a:ext cx="8646869" cy="48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2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1" y="2303526"/>
            <a:ext cx="5438222" cy="2930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802" y="3459310"/>
            <a:ext cx="4574940" cy="3052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9164" y="822508"/>
            <a:ext cx="68764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"We have such a huge number of [people who] don't read at </a:t>
            </a:r>
            <a:r>
              <a:rPr lang="en-US" sz="2800" dirty="0" smtClean="0"/>
              <a:t>all”-Jacquelyn Rhoads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68047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28028"/>
            <a:ext cx="9143999" cy="40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916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745</TotalTime>
  <Words>883</Words>
  <Application>Microsoft Macintosh PowerPoint</Application>
  <PresentationFormat>On-screen Show (4:3)</PresentationFormat>
  <Paragraphs>159</Paragraphs>
  <Slides>20</Slides>
  <Notes>20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Waveform</vt:lpstr>
      <vt:lpstr>The Benefits of Social Networking on Literacy</vt:lpstr>
      <vt:lpstr>Ponder This…</vt:lpstr>
      <vt:lpstr>Fantastic!!!</vt:lpstr>
      <vt:lpstr>PowerPoint Presentation</vt:lpstr>
      <vt:lpstr>A New Blog Every Half-Second</vt:lpstr>
      <vt:lpstr>PowerPoint Presentation</vt:lpstr>
      <vt:lpstr>The Ultimate Proofreading</vt:lpstr>
      <vt:lpstr>PowerPoint Presentation</vt:lpstr>
      <vt:lpstr>PowerPoint Presentation</vt:lpstr>
      <vt:lpstr>PowerPoint Presentation</vt:lpstr>
      <vt:lpstr>University of Iowa</vt:lpstr>
      <vt:lpstr>PowerPoint Presentation</vt:lpstr>
      <vt:lpstr>PowerPoint Presentation</vt:lpstr>
      <vt:lpstr>Information Literacy Skills</vt:lpstr>
      <vt:lpstr>   </vt:lpstr>
      <vt:lpstr>PowerPoint Presentation</vt:lpstr>
      <vt:lpstr>Social Networking In School Education</vt:lpstr>
      <vt:lpstr>Social Networking In School Education cont.</vt:lpstr>
      <vt:lpstr>The End</vt:lpstr>
      <vt:lpstr>http://phandroid.com/2014/03/14/top-twitter-apps-android-2014/http://en.wikipedia.org/wiki/Illuminationism#mediaviewer/File:David_-_The_Death_of_Socrates_detail.jpg Image ID 310741000946 http://www.business2community.com/blogging/part-2-how-to-start-a-blog-and-not-be-overwhelmed-0348941#!bfLuvP  http://commons.wikimedia.org/wiki/File:Logo_twitter_wordmark_1000.png http://rationalwiki.org/wiki/Reddit http://commons.wikimedia.org/wiki/File:Facebook_logo_(square).png http://en.wikipedia.org/wiki/University_of_Iowa#mediaviewer/File:Cleary_Walkway_with_the_Old_Capitol_in_the_background,_University_of_Iowa.JPG http://en.wikipedia.org/wiki/Wikipedia:Wikipedia_Signpost/2011-10-10/Opinion_essay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“Twitteracies – are new social and academic skills being developed through the use of social media like Twitter.” – Ray Junco</dc:title>
  <dc:creator>Khris</dc:creator>
  <cp:lastModifiedBy>Debbie Walker</cp:lastModifiedBy>
  <cp:revision>38</cp:revision>
  <dcterms:created xsi:type="dcterms:W3CDTF">2014-07-15T19:02:48Z</dcterms:created>
  <dcterms:modified xsi:type="dcterms:W3CDTF">2014-07-16T15:26:02Z</dcterms:modified>
</cp:coreProperties>
</file>